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7" r:id="rId2"/>
    <p:sldMasterId id="2147483656" r:id="rId3"/>
    <p:sldMasterId id="2147483655" r:id="rId4"/>
    <p:sldMasterId id="2147483653" r:id="rId5"/>
    <p:sldMasterId id="2147483651" r:id="rId6"/>
  </p:sldMasterIdLst>
  <p:notesMasterIdLst>
    <p:notesMasterId r:id="rId50"/>
  </p:notesMasterIdLst>
  <p:handoutMasterIdLst>
    <p:handoutMasterId r:id="rId51"/>
  </p:handoutMasterIdLst>
  <p:sldIdLst>
    <p:sldId id="256" r:id="rId7"/>
    <p:sldId id="302" r:id="rId8"/>
    <p:sldId id="363" r:id="rId9"/>
    <p:sldId id="640" r:id="rId10"/>
    <p:sldId id="641" r:id="rId11"/>
    <p:sldId id="642" r:id="rId12"/>
    <p:sldId id="643" r:id="rId13"/>
    <p:sldId id="644" r:id="rId14"/>
    <p:sldId id="645" r:id="rId15"/>
    <p:sldId id="646" r:id="rId16"/>
    <p:sldId id="647" r:id="rId17"/>
    <p:sldId id="587" r:id="rId18"/>
    <p:sldId id="648" r:id="rId19"/>
    <p:sldId id="599" r:id="rId20"/>
    <p:sldId id="649" r:id="rId21"/>
    <p:sldId id="650" r:id="rId22"/>
    <p:sldId id="601" r:id="rId23"/>
    <p:sldId id="654" r:id="rId24"/>
    <p:sldId id="655" r:id="rId25"/>
    <p:sldId id="656" r:id="rId26"/>
    <p:sldId id="603" r:id="rId27"/>
    <p:sldId id="604" r:id="rId28"/>
    <p:sldId id="657" r:id="rId29"/>
    <p:sldId id="661" r:id="rId30"/>
    <p:sldId id="652" r:id="rId31"/>
    <p:sldId id="663" r:id="rId32"/>
    <p:sldId id="608" r:id="rId33"/>
    <p:sldId id="665" r:id="rId34"/>
    <p:sldId id="666" r:id="rId35"/>
    <p:sldId id="667" r:id="rId36"/>
    <p:sldId id="669" r:id="rId37"/>
    <p:sldId id="610" r:id="rId38"/>
    <p:sldId id="616" r:id="rId39"/>
    <p:sldId id="672" r:id="rId40"/>
    <p:sldId id="673" r:id="rId41"/>
    <p:sldId id="674" r:id="rId42"/>
    <p:sldId id="675" r:id="rId43"/>
    <p:sldId id="615" r:id="rId44"/>
    <p:sldId id="676" r:id="rId45"/>
    <p:sldId id="677" r:id="rId46"/>
    <p:sldId id="678" r:id="rId47"/>
    <p:sldId id="679" r:id="rId48"/>
    <p:sldId id="620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F00"/>
    <a:srgbClr val="10BDE0"/>
    <a:srgbClr val="CFB7F9"/>
    <a:srgbClr val="AE0000"/>
    <a:srgbClr val="00664B"/>
    <a:srgbClr val="AFAFAF"/>
    <a:srgbClr val="057A41"/>
    <a:srgbClr val="AF0000"/>
    <a:srgbClr val="00AFC8"/>
    <a:srgbClr val="337A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30" autoAdjust="0"/>
    <p:restoredTop sz="97935" autoAdjust="0"/>
  </p:normalViewPr>
  <p:slideViewPr>
    <p:cSldViewPr>
      <p:cViewPr varScale="1">
        <p:scale>
          <a:sx n="68" d="100"/>
          <a:sy n="68" d="100"/>
        </p:scale>
        <p:origin x="-270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6B2992-774B-4C26-944B-CB927B976519}" type="datetime1">
              <a:rPr lang="en-US"/>
              <a:pPr/>
              <a:t>5/8/2013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B790B9-A852-4D6E-B584-434F427A41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D91F00-5BB0-4E09-94B3-F8BC2C97A343}" type="datetime1">
              <a:rPr lang="en-US"/>
              <a:pPr/>
              <a:t>5/8/2013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011B5E-A646-4855-A5F3-5521AEF06D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prstGeom prst="rect">
            <a:avLst/>
          </a:prstGeom>
          <a:gradFill rotWithShape="0">
            <a:gsLst>
              <a:gs pos="0">
                <a:schemeClr val="bg1">
                  <a:alpha val="75000"/>
                </a:schemeClr>
              </a:gs>
              <a:gs pos="100000">
                <a:srgbClr val="99CCFF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1">
            <a:gsLst>
              <a:gs pos="0">
                <a:srgbClr val="33CC33">
                  <a:alpha val="67999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Rectangle 4" descr="Light horizontal"/>
          <p:cNvSpPr>
            <a:spLocks noChangeArrowheads="1"/>
          </p:cNvSpPr>
          <p:nvPr userDrawn="1"/>
        </p:nvSpPr>
        <p:spPr bwMode="auto">
          <a:xfrm>
            <a:off x="304800" y="228600"/>
            <a:ext cx="3656013" cy="914400"/>
          </a:xfrm>
          <a:prstGeom prst="rect">
            <a:avLst/>
          </a:prstGeom>
          <a:pattFill prst="ltHorz">
            <a:fgClr>
              <a:srgbClr val="AF0000"/>
            </a:fgClr>
            <a:bgClr>
              <a:srgbClr val="CC00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685800" y="61722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224983D-7A40-41CE-9D2B-47D371221D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4419600" y="61722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2000" b="1">
                <a:solidFill>
                  <a:schemeClr val="accent1"/>
                </a:solidFill>
                <a:latin typeface="Arial" charset="0"/>
              </a:rPr>
              <a:t> 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 Cengage Learning/South-Western</a:t>
            </a: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143000" y="1371600"/>
            <a:ext cx="6858000" cy="16002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315200" cy="2514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AF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665163" y="304800"/>
            <a:ext cx="3017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Chapter </a:t>
            </a:r>
            <a:endParaRPr 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8077" name="Text Box 13"/>
          <p:cNvSpPr txBox="1">
            <a:spLocks noChangeArrowheads="1"/>
          </p:cNvSpPr>
          <p:nvPr userDrawn="1"/>
        </p:nvSpPr>
        <p:spPr bwMode="auto">
          <a:xfrm>
            <a:off x="2895600" y="304800"/>
            <a:ext cx="53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400">
              <a:solidFill>
                <a:srgbClr val="F7FF0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BA360EE-CB5D-4FFD-82D3-2D07790A9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A3403A1-BAF2-426A-AF8F-ED069A3F9E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20DB7-5258-44FA-9166-012EE6C778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12843-6567-4016-835C-8977F62AF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226ED-4C25-4CD4-A8D2-A0151435C9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26029-43F4-446D-82FF-5CCECF66F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C4F3F-8ADD-4487-A579-3F6EC8E17D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6EF5A-8434-481B-A5E5-D827F9FAD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E3194-4E62-4956-A2F6-C47A2F9F5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185A4-1461-4116-B619-F1B1F52006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61A9777-5332-4B84-BB3F-94D14321B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C6DA3-524D-4885-9960-E47511A22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40A37-7066-4AEB-AC7E-F6AF9FFE6C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3C0EC-68BE-489B-BDC0-22DB47D9CB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E7039-0379-4328-8E16-9CF84EDFD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1B9B9-DFBD-47B1-BDAD-E9CB3A08E9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E4ECC-36DC-48BD-8C36-94FAD5BE0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E0F1A-95E2-4626-8A4F-6982FE2FE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88285-A7E6-414B-8ACD-AE552C7B1E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D4363-E85F-4D74-87CE-5EB9D64D5F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ACA21-88BF-4C45-9086-BAEA8DDDE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DC2DA5D-2F03-45FE-B97F-7B6FE219D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CE0E5-FE74-4296-BB1B-24A12154C4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07717-7DDA-4FC5-845C-5DD043124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690E0-8C37-45A0-A7CA-7BFE5EF0C4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1944F-A1D8-4439-A58A-3FE00B007F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936AF-A97A-4EF6-A544-1FD6F2E4A6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D3A8E-EAA4-49D3-BB7E-767058A14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F88A8-FBA1-4340-88E1-0AD51B9CC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01B55-0035-4506-9B67-5B1C12F2C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FC0C1-CDD4-494E-A19C-6E9DB18730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EC4F7-88F1-4D4D-A3EB-95490E0C1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83A49E9-455A-4209-A116-5156DABA7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416C7-F3DD-419B-85AA-8895C553F1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4D3EF-ACC7-4ACB-8DE2-853216FBF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FAC75-1678-432A-A442-08355951A8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4428D-C782-4E45-8BF5-047E92B95E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A7D9A-4B94-41B8-9FE3-98BE0D9774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9ADECF3-78A0-4EFE-8CA3-1263B0A52C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32FF8B1-0153-4222-AE76-0A2FE4492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BF240AA-7914-4927-BE1F-9D2497BF6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7B9C97A-C9CC-4082-BBD4-A653DA1454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09D5469-461A-498B-823D-B615085FCC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065EF71-0880-452B-B59A-FEA949C087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389000B-C7F8-4357-BAB2-6320A9DAA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FA182A6-D667-499E-9E8A-6AFC2F6998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A42F026-E39F-43DA-986E-34A194F2C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7706BA2-72A9-482B-A3BD-9F45CCDAE7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4B6E9C0-AF5D-40F7-831E-23D4209A02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9708991-8FE6-469A-8060-30F7CB150A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FC4C23A-2646-45EA-8F75-6B742E9327E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D4D312EA-0A6E-4670-AD9D-E3C233914D17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1865863-396A-4D92-BBA9-9F42212E6A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2A47B8A-F48A-432C-A0D7-D88640D49E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9D70B78-B434-4491-B914-1924F65FF8E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BCE648C-C5F1-4E48-9AAE-AE344D0E3D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A588805-7F2C-4C1B-91B6-6D16438667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D519098-98A4-41FB-B579-C7B3900991F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F32A32C-72ED-4D95-96AF-19209F6412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55E55FC-3955-4E5E-8CAF-DEC7793FD5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6911E18-EBBE-4998-A145-398BBFF396C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37CAFC8-AAF8-41BB-A28F-CB1759A57B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B1AAE10-DDB0-424D-A255-9800AE0594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08EF16E-891E-487E-B1A2-C85EF9EBDE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2568F6B-1610-4B8B-80EB-B5752D252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35289E0-9157-4A6D-B894-7D6F61BC8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99CCFF">
                  <a:alpha val="10001"/>
                </a:srgbClr>
              </a:gs>
              <a:gs pos="100000">
                <a:schemeClr val="bg1">
                  <a:alpha val="75000"/>
                </a:scheme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8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C3D80602-6EC7-4DDB-9B85-26AD09660F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4743450" y="6137275"/>
            <a:ext cx="440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 Cengage Learning/South-Western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9pPr>
    </p:titleStyle>
    <p:bodyStyle>
      <a:lvl1pPr marL="396875" indent="-396875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409575" algn="l" rtl="0" fontAlgn="base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4588" indent="-334963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73200" indent="-327025" algn="l" rtl="0" fontAlgn="base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7795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2367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6939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1511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6083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5F6084-49B1-440B-9174-5C15626445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7E2767-9C6F-46CF-829A-82D963D8AD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95435D-9DDB-4CC7-B940-8B654E6A3A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F4DC8445-039A-4F47-B948-FFF99CF484D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5BD078AB-DD68-42EB-B695-EC092D46CED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&amp;esrc=s&amp;frm=1&amp;source=images&amp;cd=&amp;cad=rja&amp;docid=VWP5oIffIugI9M&amp;tbnid=WMPQ0InSrgSuxM:&amp;ved=0CAUQjRw&amp;url=http://www.barcoding.com/tracking-software/barcode_warehouse_wms.shtml&amp;ei=4hB4UYyWF5PK0gG62YDICQ&amp;bvm=bv.45645796,d.dmQ&amp;psig=AFQjCNHH1Qc2l6iiClVnuEZCYnjpMkoGRg&amp;ust=136690953301971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frm=1&amp;source=images&amp;cd=&amp;cad=rja&amp;docid=Apz50vbLNvw6eM&amp;tbnid=2htMyikbNoWITM:&amp;ved=0CAUQjRw&amp;url=http://getsimplifized.com/12-tips-to-organize-your-home-based-office-and-boost-productivity&amp;ei=yhF4UeL0POja0QGVq4HIBA&amp;bvm=bv.45645796,d.dmQ&amp;psig=AFQjCNGFRTfTs4wX6Oyn4CF9x-fe2LcLtg&amp;ust=136690971599370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frm=1&amp;source=images&amp;cd=&amp;cad=rja&amp;docid=xP95FQCMrLQQ0M&amp;tbnid=ihb8-p1y8DoapM:&amp;ved=0CAUQjRw&amp;url=http://www.visitphilly.com/shopping/philadelphia/south-street/&amp;ei=ow94Ud3pDoT90gHr54DoDQ&amp;bvm=bv.45580626,bs.1,d.dmg&amp;psig=AFQjCNEVBhtGLR3LjforbuSx0d-Lz3pGjg&amp;ust=136690921125271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&amp;esrc=s&amp;frm=1&amp;source=images&amp;cd=&amp;cad=rja&amp;docid=nAdXPxY5ao62jM&amp;tbnid=3nW0YbjP1YEGWM:&amp;ved=0CAUQjRw&amp;url=http://www.drgrealty.com/properties/502_Montauk_Highway.html&amp;ei=AxB4UZ3iCqfp0AHC4YGYBw&amp;bvm=bv.45580626,bs.1,d.dmg&amp;psig=AFQjCNETcyZ6hbDPAfzLYuaXsYv3nAZV1w&amp;ust=136690930980771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1371600"/>
            <a:ext cx="8686800" cy="1600200"/>
          </a:xfrm>
        </p:spPr>
        <p:txBody>
          <a:bodyPr/>
          <a:lstStyle/>
          <a:p>
            <a:r>
              <a:rPr lang="en-US" sz="4600" dirty="0"/>
              <a:t>Locate and Set Up Your Business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0"/>
            <a:ext cx="7620000" cy="2971800"/>
          </a:xfrm>
        </p:spPr>
        <p:txBody>
          <a:bodyPr/>
          <a:lstStyle/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8.1  Choose a Location</a:t>
            </a:r>
          </a:p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8.2  Obtain Space and Design the Physical Layout  </a:t>
            </a:r>
          </a:p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8.3  Purchase Equipment, Supplies, and Inventory   </a:t>
            </a:r>
            <a:endParaRPr lang="en-US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879725" y="304800"/>
            <a:ext cx="549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7FF00"/>
                </a:solidFill>
                <a:latin typeface="Arial" charset="0"/>
              </a:rPr>
              <a:t>8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6B0B1B1-A1C4-468C-8EE6-9A377D42A06E}" type="slidenum">
              <a:rPr lang="en-US"/>
              <a:pPr/>
              <a:t>10</a:t>
            </a:fld>
            <a:endParaRPr lang="en-US"/>
          </a:p>
        </p:txBody>
      </p:sp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Stand-Alone Stores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may be located just outside of shopping centers or far from other businesses</a:t>
            </a:r>
          </a:p>
          <a:p>
            <a:pPr>
              <a:spcAft>
                <a:spcPts val="1200"/>
              </a:spcAft>
            </a:pPr>
            <a:r>
              <a:rPr lang="en-US" dirty="0"/>
              <a:t>depend on drive-by traffic</a:t>
            </a:r>
          </a:p>
          <a:p>
            <a:pPr>
              <a:spcAft>
                <a:spcPts val="1200"/>
              </a:spcAft>
            </a:pPr>
            <a:r>
              <a:rPr lang="en-US" dirty="0"/>
              <a:t>less expensive rent</a:t>
            </a:r>
          </a:p>
          <a:p>
            <a:pPr>
              <a:spcAft>
                <a:spcPts val="1200"/>
              </a:spcAft>
            </a:pPr>
            <a:r>
              <a:rPr lang="en-US" dirty="0"/>
              <a:t>advertising is required to draw customers to the store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barcoding.com/tracking-software/images/warehouse-logi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5519" y="0"/>
            <a:ext cx="4808481" cy="46482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79FDD58-1A1F-4F08-AB52-659D15838E8A}" type="slidenum">
              <a:rPr lang="en-US"/>
              <a:pPr/>
              <a:t>11</a:t>
            </a:fld>
            <a:endParaRPr lang="en-US"/>
          </a:p>
        </p:txBody>
      </p:sp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0"/>
            <a:ext cx="7772400" cy="685800"/>
          </a:xfrm>
        </p:spPr>
        <p:txBody>
          <a:bodyPr/>
          <a:lstStyle/>
          <a:p>
            <a:r>
              <a:rPr lang="en-US" dirty="0"/>
              <a:t>Warehouses </a:t>
            </a:r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95600"/>
            <a:ext cx="8001000" cy="3048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 among the cheapest rent</a:t>
            </a:r>
          </a:p>
          <a:p>
            <a:pPr>
              <a:spcAft>
                <a:spcPts val="1200"/>
              </a:spcAft>
            </a:pPr>
            <a:r>
              <a:rPr lang="en-US" dirty="0"/>
              <a:t> few frills</a:t>
            </a:r>
          </a:p>
          <a:p>
            <a:pPr>
              <a:spcAft>
                <a:spcPts val="1200"/>
              </a:spcAft>
            </a:pPr>
            <a:r>
              <a:rPr lang="en-US" dirty="0"/>
              <a:t> often charge </a:t>
            </a:r>
            <a:r>
              <a:rPr lang="en-US" dirty="0" smtClean="0"/>
              <a:t>customers </a:t>
            </a:r>
            <a:r>
              <a:rPr lang="en-US" dirty="0"/>
              <a:t>lower </a:t>
            </a:r>
            <a:r>
              <a:rPr lang="en-US" dirty="0" smtClean="0"/>
              <a:t>prices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 heavy advertising required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FD75942-02B6-46B7-996B-9D2E3E6973F7}" type="slidenum">
              <a:rPr lang="en-US"/>
              <a:pPr/>
              <a:t>12</a:t>
            </a:fld>
            <a:endParaRPr lang="en-US"/>
          </a:p>
        </p:txBody>
      </p:sp>
      <p:pic>
        <p:nvPicPr>
          <p:cNvPr id="596994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6995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6996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are the main options for locating a retail business</a:t>
            </a:r>
            <a:r>
              <a:rPr lang="en-US" sz="2800" dirty="0" smtClean="0">
                <a:solidFill>
                  <a:srgbClr val="CC00CC"/>
                </a:solidFill>
                <a:latin typeface="Arial" charset="0"/>
              </a:rPr>
              <a:t>?</a:t>
            </a:r>
            <a:endParaRPr lang="en-US" sz="2800" dirty="0">
              <a:solidFill>
                <a:srgbClr val="CC00CC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338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Downtown  Areas 		       Neighborhood Shopping Center   </a:t>
            </a:r>
          </a:p>
          <a:p>
            <a:r>
              <a:rPr lang="en-US" dirty="0" smtClean="0"/>
              <a:t>Community Shopping Center                Regional Shopping Center  </a:t>
            </a:r>
          </a:p>
          <a:p>
            <a:r>
              <a:rPr lang="en-US" dirty="0" smtClean="0"/>
              <a:t>Super-Regional Shopping Center  	                 Stand Alone Store</a:t>
            </a:r>
            <a:br>
              <a:rPr lang="en-US" dirty="0" smtClean="0"/>
            </a:br>
            <a:r>
              <a:rPr lang="en-US" dirty="0" smtClean="0"/>
              <a:t>Warehouses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EBE3E58-1E41-4F81-9A5A-3B92C1E3278C}" type="slidenum">
              <a:rPr lang="en-US"/>
              <a:pPr/>
              <a:t>13</a:t>
            </a:fld>
            <a:endParaRPr lang="en-US"/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Locating a Nonretail Business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dirty="0"/>
              <a:t>Service Businesses</a:t>
            </a:r>
          </a:p>
          <a:p>
            <a:pPr lvl="1"/>
            <a:r>
              <a:rPr lang="en-US" dirty="0"/>
              <a:t>Location is important for service businesses that rely on customers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coming </a:t>
            </a:r>
            <a:r>
              <a:rPr lang="en-US" dirty="0"/>
              <a:t>to their locations.</a:t>
            </a:r>
          </a:p>
          <a:p>
            <a:pPr lvl="4"/>
            <a:r>
              <a:rPr lang="en-US" sz="2400" dirty="0"/>
              <a:t>restaurants or hair </a:t>
            </a:r>
            <a:r>
              <a:rPr lang="en-US" sz="2400" dirty="0" smtClean="0"/>
              <a:t>salons</a:t>
            </a:r>
            <a:br>
              <a:rPr lang="en-US" sz="2400" dirty="0" smtClean="0"/>
            </a:br>
            <a:endParaRPr lang="en-US" sz="2400" dirty="0"/>
          </a:p>
          <a:p>
            <a:pPr lvl="1"/>
            <a:r>
              <a:rPr lang="en-US" dirty="0"/>
              <a:t>Location is less important for service businesses that visit the customer.</a:t>
            </a:r>
          </a:p>
          <a:p>
            <a:pPr lvl="4"/>
            <a:r>
              <a:rPr lang="en-US" sz="2400" dirty="0"/>
              <a:t>plumbing or carpet-cleaning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9BDD80E-0CDC-4F39-BD12-ACC8A8946DA4}" type="slidenum">
              <a:rPr lang="en-US"/>
              <a:pPr/>
              <a:t>14</a:t>
            </a:fld>
            <a:endParaRPr lang="en-US"/>
          </a:p>
        </p:txBody>
      </p:sp>
      <p:sp>
        <p:nvSpPr>
          <p:cNvPr id="612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458200" cy="5943600"/>
          </a:xfrm>
        </p:spPr>
        <p:txBody>
          <a:bodyPr/>
          <a:lstStyle/>
          <a:p>
            <a:r>
              <a:rPr lang="en-US" u="sng" dirty="0" smtClean="0">
                <a:latin typeface="Arial" charset="0"/>
              </a:rPr>
              <a:t>Industrial Businesses </a:t>
            </a:r>
          </a:p>
          <a:p>
            <a:pPr lvl="1"/>
            <a:r>
              <a:rPr lang="en-US" dirty="0" smtClean="0"/>
              <a:t>Manufacturing </a:t>
            </a:r>
            <a:r>
              <a:rPr lang="en-US" dirty="0"/>
              <a:t>and wholesale companies ship their products directly to customers.</a:t>
            </a:r>
          </a:p>
          <a:p>
            <a:pPr lvl="2"/>
            <a:r>
              <a:rPr lang="en-US" sz="2200" dirty="0"/>
              <a:t>do not rely on customer </a:t>
            </a:r>
            <a:r>
              <a:rPr lang="en-US" sz="2200" dirty="0" smtClean="0"/>
              <a:t>traffic</a:t>
            </a:r>
          </a:p>
          <a:p>
            <a:pPr lvl="2"/>
            <a:endParaRPr lang="en-US" sz="1200" dirty="0" smtClean="0"/>
          </a:p>
          <a:p>
            <a:pPr lvl="1"/>
            <a:r>
              <a:rPr lang="en-US" b="1" dirty="0" smtClean="0"/>
              <a:t>industrial park</a:t>
            </a:r>
          </a:p>
          <a:p>
            <a:pPr lvl="2"/>
            <a:r>
              <a:rPr lang="en-US" sz="2200" dirty="0" smtClean="0"/>
              <a:t>a </a:t>
            </a:r>
            <a:r>
              <a:rPr lang="en-US" sz="2200" dirty="0"/>
              <a:t>section of land that is zoned exclusively for industrial businesses</a:t>
            </a:r>
          </a:p>
          <a:p>
            <a:pPr lvl="2"/>
            <a:r>
              <a:rPr lang="en-US" sz="2200" dirty="0"/>
              <a:t>space is less </a:t>
            </a:r>
            <a:r>
              <a:rPr lang="en-US" sz="2200" dirty="0" smtClean="0"/>
              <a:t>expensive</a:t>
            </a:r>
          </a:p>
          <a:p>
            <a:pPr lvl="2">
              <a:buNone/>
            </a:pPr>
            <a:endParaRPr lang="en-US" sz="1200" dirty="0"/>
          </a:p>
          <a:p>
            <a:pPr lvl="1"/>
            <a:r>
              <a:rPr lang="en-US" b="1" dirty="0" smtClean="0">
                <a:latin typeface="Arial" charset="0"/>
              </a:rPr>
              <a:t>enterprise zones </a:t>
            </a:r>
          </a:p>
          <a:p>
            <a:pPr lvl="2"/>
            <a:r>
              <a:rPr lang="en-US" sz="2200" dirty="0" smtClean="0"/>
              <a:t>areas that suffer from lack of employment opportunities</a:t>
            </a:r>
          </a:p>
          <a:p>
            <a:pPr lvl="2"/>
            <a:r>
              <a:rPr lang="en-US" sz="2200" dirty="0" smtClean="0"/>
              <a:t>businesses can qualify for favorable tax treatment depending on the number of jobs they create  </a:t>
            </a:r>
          </a:p>
          <a:p>
            <a:endParaRPr lang="en-US" dirty="0"/>
          </a:p>
        </p:txBody>
      </p:sp>
      <p:sp>
        <p:nvSpPr>
          <p:cNvPr id="612355" name="Rectangle 3"/>
          <p:cNvSpPr>
            <a:spLocks noChangeArrowheads="1"/>
          </p:cNvSpPr>
          <p:nvPr/>
        </p:nvSpPr>
        <p:spPr bwMode="auto">
          <a:xfrm>
            <a:off x="762000" y="1143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4ACC9AF-88EC-4345-85F5-19414CC0A4E9}" type="slidenum">
              <a:rPr lang="en-US"/>
              <a:pPr/>
              <a:t>15</a:t>
            </a:fld>
            <a:endParaRPr lang="en-US"/>
          </a:p>
        </p:txBody>
      </p:sp>
      <p:sp>
        <p:nvSpPr>
          <p:cNvPr id="67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82000" cy="4876800"/>
          </a:xfrm>
        </p:spPr>
        <p:txBody>
          <a:bodyPr/>
          <a:lstStyle/>
          <a:p>
            <a:r>
              <a:rPr lang="en-US" dirty="0" smtClean="0"/>
              <a:t>Why would a community want to attract industrial businesses by subsidizing rents?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They can attract more employers</a:t>
            </a:r>
          </a:p>
          <a:p>
            <a:pPr lvl="1"/>
            <a:r>
              <a:rPr lang="en-US" dirty="0" smtClean="0"/>
              <a:t>More employers = more jobs for community</a:t>
            </a:r>
          </a:p>
          <a:p>
            <a:pPr lvl="1"/>
            <a:r>
              <a:rPr lang="en-US" dirty="0" smtClean="0"/>
              <a:t>Rents are a small price to pay to increase </a:t>
            </a:r>
            <a:br>
              <a:rPr lang="en-US" dirty="0" smtClean="0"/>
            </a:br>
            <a:r>
              <a:rPr lang="en-US" dirty="0" smtClean="0"/>
              <a:t>the prosperity of the community</a:t>
            </a:r>
            <a:endParaRPr lang="en-US" dirty="0"/>
          </a:p>
        </p:txBody>
      </p:sp>
      <p:sp>
        <p:nvSpPr>
          <p:cNvPr id="671747" name="Rectangle 3"/>
          <p:cNvSpPr>
            <a:spLocks noChangeArrowheads="1"/>
          </p:cNvSpPr>
          <p:nvPr/>
        </p:nvSpPr>
        <p:spPr bwMode="auto">
          <a:xfrm>
            <a:off x="762000" y="1143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8038" lvl="1" indent="-409575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endParaRPr lang="en-US" sz="2800" b="1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85216BE-B576-4DEF-B2B9-A49C5E73CFC3}" type="slidenum">
              <a:rPr lang="en-US"/>
              <a:pPr/>
              <a:t>16</a:t>
            </a:fld>
            <a:endParaRPr lang="en-US"/>
          </a:p>
        </p:txBody>
      </p:sp>
      <p:sp>
        <p:nvSpPr>
          <p:cNvPr id="67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153400" cy="51054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Home-Based Businesses</a:t>
            </a:r>
          </a:p>
          <a:p>
            <a:pPr lvl="7">
              <a:buNone/>
            </a:pPr>
            <a:r>
              <a:rPr lang="en-US" dirty="0" smtClean="0">
                <a:latin typeface="Arial" charset="0"/>
              </a:rPr>
              <a:t> </a:t>
            </a:r>
            <a:endParaRPr lang="en-US" sz="1600" dirty="0" smtClean="0">
              <a:latin typeface="Arial" charset="0"/>
            </a:endParaRPr>
          </a:p>
          <a:p>
            <a:pPr lvl="1"/>
            <a:r>
              <a:rPr lang="en-US" b="1" dirty="0" smtClean="0"/>
              <a:t>Benefits</a:t>
            </a:r>
            <a:r>
              <a:rPr lang="en-US" dirty="0" smtClean="0"/>
              <a:t> </a:t>
            </a:r>
            <a:r>
              <a:rPr lang="en-US" dirty="0"/>
              <a:t>of home-based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businesses </a:t>
            </a:r>
            <a:r>
              <a:rPr lang="en-US" dirty="0"/>
              <a:t>include:</a:t>
            </a:r>
          </a:p>
          <a:p>
            <a:pPr lvl="2"/>
            <a:r>
              <a:rPr lang="en-US" dirty="0"/>
              <a:t>cost savings</a:t>
            </a:r>
          </a:p>
          <a:p>
            <a:pPr lvl="2"/>
            <a:r>
              <a:rPr lang="en-US" dirty="0"/>
              <a:t>more freedom</a:t>
            </a:r>
          </a:p>
          <a:p>
            <a:pPr lvl="2"/>
            <a:r>
              <a:rPr lang="en-US" dirty="0" smtClean="0"/>
              <a:t>convenience</a:t>
            </a:r>
            <a:br>
              <a:rPr lang="en-US" dirty="0" smtClean="0"/>
            </a:br>
            <a:endParaRPr lang="en-US" sz="1200" dirty="0"/>
          </a:p>
          <a:p>
            <a:pPr lvl="1"/>
            <a:r>
              <a:rPr lang="en-US" b="1" dirty="0"/>
              <a:t>Challenging aspects </a:t>
            </a:r>
            <a:r>
              <a:rPr lang="en-US" dirty="0"/>
              <a:t>of home-based businesses include:</a:t>
            </a:r>
          </a:p>
          <a:p>
            <a:pPr lvl="2"/>
            <a:r>
              <a:rPr lang="en-US" dirty="0"/>
              <a:t>lack of space can limit expansion</a:t>
            </a:r>
          </a:p>
          <a:p>
            <a:pPr lvl="2"/>
            <a:r>
              <a:rPr lang="en-US" dirty="0"/>
              <a:t>it can be hard to separate business and family life</a:t>
            </a:r>
          </a:p>
          <a:p>
            <a:pPr lvl="2"/>
            <a:r>
              <a:rPr lang="en-US" dirty="0"/>
              <a:t>a feeling of isolation can arise </a:t>
            </a:r>
          </a:p>
          <a:p>
            <a:endParaRPr lang="en-US" dirty="0"/>
          </a:p>
        </p:txBody>
      </p:sp>
      <p:sp>
        <p:nvSpPr>
          <p:cNvPr id="672771" name="Rectangle 3"/>
          <p:cNvSpPr>
            <a:spLocks noChangeArrowheads="1"/>
          </p:cNvSpPr>
          <p:nvPr/>
        </p:nvSpPr>
        <p:spPr bwMode="auto">
          <a:xfrm>
            <a:off x="533400" y="914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pic>
        <p:nvPicPr>
          <p:cNvPr id="37890" name="Picture 2" descr="http://getsimplifized.com/wp-content/uploads/2010/10/home-offi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71600"/>
            <a:ext cx="3103074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01FCECD-CDD4-45E1-8211-FA23DA3ABD20}" type="slidenum">
              <a:rPr lang="en-US"/>
              <a:pPr/>
              <a:t>17</a:t>
            </a:fld>
            <a:endParaRPr lang="en-US"/>
          </a:p>
        </p:txBody>
      </p:sp>
      <p:pic>
        <p:nvPicPr>
          <p:cNvPr id="61440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03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0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are some of the factors to consider when selecting a location for a nonretail business?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3962400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Nonretail Businesses – </a:t>
            </a:r>
          </a:p>
          <a:p>
            <a:pPr marL="225425">
              <a:buFont typeface="Arial" pitchFamily="34" charset="0"/>
              <a:buChar char="•"/>
            </a:pPr>
            <a:r>
              <a:rPr lang="en-US" dirty="0" smtClean="0"/>
              <a:t>  Whether customer will need to visit the location</a:t>
            </a:r>
          </a:p>
          <a:p>
            <a:endParaRPr lang="en-US" dirty="0" smtClean="0"/>
          </a:p>
          <a:p>
            <a:r>
              <a:rPr lang="en-US" dirty="0" smtClean="0"/>
              <a:t>Industrial Businesses – </a:t>
            </a:r>
          </a:p>
          <a:p>
            <a:pPr marL="225425">
              <a:buFont typeface="Arial" pitchFamily="34" charset="0"/>
              <a:buChar char="•"/>
            </a:pPr>
            <a:r>
              <a:rPr lang="en-US" dirty="0" smtClean="0"/>
              <a:t>  Availability of good employees and low rent costs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9A0A5BA-00F1-4CE0-88A1-8CCD0F4C19A1}" type="slidenum">
              <a:rPr lang="en-US"/>
              <a:pPr/>
              <a:t>18</a:t>
            </a:fld>
            <a:endParaRPr lang="en-US"/>
          </a:p>
        </p:txBody>
      </p:sp>
      <p:sp>
        <p:nvSpPr>
          <p:cNvPr id="67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 Your Site</a:t>
            </a:r>
          </a:p>
        </p:txBody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3962400"/>
          </a:xfrm>
        </p:spPr>
        <p:txBody>
          <a:bodyPr/>
          <a:lstStyle/>
          <a:p>
            <a:r>
              <a:rPr lang="en-US" b="1" dirty="0"/>
              <a:t>trade area</a:t>
            </a:r>
          </a:p>
          <a:p>
            <a:pPr lvl="1"/>
            <a:r>
              <a:rPr lang="en-US" dirty="0"/>
              <a:t>the area from which you expect to attract </a:t>
            </a:r>
            <a:r>
              <a:rPr lang="en-US" dirty="0" smtClean="0"/>
              <a:t>customers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identify the location </a:t>
            </a:r>
            <a:r>
              <a:rPr lang="en-US" dirty="0" smtClean="0"/>
              <a:t>of:</a:t>
            </a:r>
            <a:endParaRPr lang="en-US" dirty="0"/>
          </a:p>
          <a:p>
            <a:pPr lvl="2"/>
            <a:r>
              <a:rPr lang="en-US" dirty="0"/>
              <a:t>competitors</a:t>
            </a:r>
          </a:p>
          <a:p>
            <a:pPr lvl="2"/>
            <a:r>
              <a:rPr lang="en-US" dirty="0"/>
              <a:t>stores that would attract a similar customer base but that would </a:t>
            </a:r>
            <a:r>
              <a:rPr lang="en-US" u="sng" dirty="0"/>
              <a:t>not</a:t>
            </a:r>
            <a:r>
              <a:rPr lang="en-US" dirty="0"/>
              <a:t> compete directly with you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36E32E1-9F4A-4E80-89C9-D99E10261E7A}" type="slidenum">
              <a:rPr lang="en-US"/>
              <a:pPr/>
              <a:t>19</a:t>
            </a:fld>
            <a:endParaRPr lang="en-US"/>
          </a:p>
        </p:txBody>
      </p:sp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Location Type and Availability</a:t>
            </a: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Determine which type of location is best for your business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Determine what spaces of this type are available in your trade area.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CC567EB-011B-416A-85B6-6BEC70054DC8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rgbClr val="057A41"/>
                </a:solidFill>
              </a:rPr>
              <a:t>Ideas in Action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077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By strategically analyzing his environment, Ryan Williams was able to discern an unmet need in his local marketplace.</a:t>
            </a:r>
          </a:p>
          <a:p>
            <a:pPr>
              <a:lnSpc>
                <a:spcPct val="90000"/>
              </a:lnSpc>
            </a:pPr>
            <a:r>
              <a:rPr lang="en-US" sz="2800" dirty="0" err="1"/>
              <a:t>Rapappy</a:t>
            </a:r>
            <a:r>
              <a:rPr lang="en-US" sz="2800" dirty="0"/>
              <a:t>, Inc. provided products for a newly identified niche market.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Ryan’s strategies for success include: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taking risks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maintaining good records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persevering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/>
              <a:t>A Neighborhood Business   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648200"/>
            <a:ext cx="20193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92A4EFB-F5BC-4545-95ED-82D8850FA5F9}" type="slidenum">
              <a:rPr lang="en-US"/>
              <a:pPr/>
              <a:t>20</a:t>
            </a:fld>
            <a:endParaRPr lang="en-US"/>
          </a:p>
        </p:txBody>
      </p:sp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95400"/>
          </a:xfrm>
        </p:spPr>
        <p:txBody>
          <a:bodyPr/>
          <a:lstStyle/>
          <a:p>
            <a:r>
              <a:rPr lang="en-US" dirty="0"/>
              <a:t>Evaluate the Location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153400" cy="41910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Factors to consider when picking a location include: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Safety/Security</a:t>
            </a:r>
            <a:endParaRPr lang="en-US" dirty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Attractiveness</a:t>
            </a:r>
            <a:endParaRPr lang="en-US" dirty="0"/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Does the location attract your target market?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Is parking adequate?</a:t>
            </a:r>
          </a:p>
          <a:p>
            <a:pPr lvl="1"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Are surrounding businesses thriving?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3FC7E4A-6991-403D-A911-C5B86A3D4532}" type="slidenum">
              <a:rPr lang="en-US"/>
              <a:pPr/>
              <a:t>21</a:t>
            </a:fld>
            <a:endParaRPr lang="en-US"/>
          </a:p>
        </p:txBody>
      </p:sp>
      <p:pic>
        <p:nvPicPr>
          <p:cNvPr id="61645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45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are some of the factors you should consider when selecting a site for your business?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38862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indent="-225425">
              <a:buFont typeface="Arial" pitchFamily="34" charset="0"/>
              <a:buChar char="•"/>
            </a:pPr>
            <a:r>
              <a:rPr lang="en-US" dirty="0" smtClean="0"/>
              <a:t>Trade Areas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dirty="0" smtClean="0"/>
              <a:t>Where is the Competition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dirty="0" smtClean="0"/>
              <a:t>Location Type &amp; Availability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dirty="0" smtClean="0"/>
              <a:t>Convenience for Customers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0BD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1239C3D-A83E-4FE5-9A20-EF86BCD6EA7A}" type="slidenum">
              <a:rPr lang="en-US"/>
              <a:pPr/>
              <a:t>22</a:t>
            </a:fld>
            <a:endParaRPr lang="en-US"/>
          </a:p>
        </p:txBody>
      </p:sp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r>
              <a:rPr lang="en-US" sz="2000" dirty="0">
                <a:solidFill>
                  <a:srgbClr val="00664B"/>
                </a:solidFill>
              </a:rPr>
              <a:t>Lesson 8.2</a:t>
            </a:r>
            <a:br>
              <a:rPr lang="en-US" sz="2000" dirty="0">
                <a:solidFill>
                  <a:srgbClr val="00664B"/>
                </a:solidFill>
              </a:rPr>
            </a:br>
            <a:r>
              <a:rPr lang="en-US" sz="4000" dirty="0">
                <a:solidFill>
                  <a:srgbClr val="AF0000"/>
                </a:solidFill>
              </a:rPr>
              <a:t>Obtain Space and </a:t>
            </a:r>
            <a:r>
              <a:rPr lang="en-US" sz="4000" dirty="0" smtClean="0">
                <a:solidFill>
                  <a:srgbClr val="AF0000"/>
                </a:solidFill>
              </a:rPr>
              <a:t/>
            </a:r>
            <a:br>
              <a:rPr lang="en-US" sz="4000" dirty="0" smtClean="0">
                <a:solidFill>
                  <a:srgbClr val="AF0000"/>
                </a:solidFill>
              </a:rPr>
            </a:br>
            <a:r>
              <a:rPr lang="en-US" sz="4000" dirty="0" smtClean="0">
                <a:solidFill>
                  <a:srgbClr val="AF0000"/>
                </a:solidFill>
              </a:rPr>
              <a:t>Design </a:t>
            </a:r>
            <a:r>
              <a:rPr lang="en-US" sz="4000" dirty="0">
                <a:solidFill>
                  <a:srgbClr val="AF0000"/>
                </a:solidFill>
              </a:rPr>
              <a:t>the Physical Layout </a:t>
            </a:r>
            <a:r>
              <a:rPr lang="en-US" sz="4000" dirty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rgbClr val="337A41"/>
                </a:solidFill>
              </a:rPr>
              <a:t>Goals</a:t>
            </a:r>
          </a:p>
          <a:p>
            <a:r>
              <a:rPr lang="en-US"/>
              <a:t>Compare purchase and lease options.</a:t>
            </a:r>
          </a:p>
          <a:p>
            <a:r>
              <a:rPr lang="en-US"/>
              <a:t>Describe layout considerations for different types of businesses.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00A77F1-9C95-4386-A07E-391DEDC27CD9}" type="slidenum">
              <a:rPr lang="en-US"/>
              <a:pPr/>
              <a:t>23</a:t>
            </a:fld>
            <a:endParaRPr lang="en-US"/>
          </a:p>
        </p:txBody>
      </p:sp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772400" cy="1143000"/>
          </a:xfrm>
        </p:spPr>
        <p:txBody>
          <a:bodyPr/>
          <a:lstStyle/>
          <a:p>
            <a:r>
              <a:rPr lang="en-US" dirty="0"/>
              <a:t>Lease or Buy Space</a:t>
            </a:r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267200"/>
          </a:xfrm>
        </p:spPr>
        <p:txBody>
          <a:bodyPr/>
          <a:lstStyle/>
          <a:p>
            <a:r>
              <a:rPr lang="en-US" sz="2800" dirty="0"/>
              <a:t>Buying </a:t>
            </a:r>
            <a:r>
              <a:rPr lang="en-US" sz="2800" b="1" u="sng" dirty="0"/>
              <a:t>advantages</a:t>
            </a:r>
            <a:r>
              <a:rPr lang="en-US" sz="2800" dirty="0"/>
              <a:t> include:</a:t>
            </a:r>
          </a:p>
          <a:p>
            <a:pPr lvl="1"/>
            <a:r>
              <a:rPr lang="en-US" sz="2400" dirty="0"/>
              <a:t>You can receive a tax deduction on the loan interest for the property that houses your business.</a:t>
            </a:r>
          </a:p>
          <a:p>
            <a:pPr lvl="1"/>
            <a:r>
              <a:rPr lang="en-US" sz="2400" dirty="0" smtClean="0"/>
              <a:t>Loan </a:t>
            </a:r>
            <a:r>
              <a:rPr lang="en-US" sz="2400" dirty="0"/>
              <a:t>payment may be no larger than a lease payment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800" b="1" u="sng" dirty="0" smtClean="0">
                <a:latin typeface="Arial" charset="0"/>
              </a:rPr>
              <a:t>Disadvantages</a:t>
            </a:r>
            <a:r>
              <a:rPr lang="en-US" sz="2800" dirty="0" smtClean="0">
                <a:latin typeface="Arial" charset="0"/>
              </a:rPr>
              <a:t> of buying include:  </a:t>
            </a:r>
          </a:p>
          <a:p>
            <a:pPr lvl="1"/>
            <a:r>
              <a:rPr lang="en-US" sz="2400" dirty="0" smtClean="0"/>
              <a:t>Purchasing a building requires capital which can be beyond the budget of an entrepreneur.</a:t>
            </a:r>
          </a:p>
          <a:p>
            <a:pPr lvl="1"/>
            <a:r>
              <a:rPr lang="en-US" sz="2400" dirty="0" smtClean="0"/>
              <a:t>You are locked into a specific location.</a:t>
            </a:r>
          </a:p>
          <a:p>
            <a:pPr lvl="1"/>
            <a:r>
              <a:rPr lang="en-US" sz="2400" dirty="0" smtClean="0"/>
              <a:t>You are responsible for building maintenance costs.</a:t>
            </a:r>
          </a:p>
          <a:p>
            <a:pPr lvl="1"/>
            <a:endParaRPr lang="en-US" sz="2400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0DB6C19-260C-4AD2-ABC6-57E5A0418184}" type="slidenum">
              <a:rPr lang="en-US"/>
              <a:pPr/>
              <a:t>24</a:t>
            </a:fld>
            <a:endParaRPr lang="en-US"/>
          </a:p>
        </p:txBody>
      </p:sp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772400" cy="1143000"/>
          </a:xfrm>
        </p:spPr>
        <p:txBody>
          <a:bodyPr/>
          <a:lstStyle/>
          <a:p>
            <a:r>
              <a:rPr lang="en-US" dirty="0"/>
              <a:t>Commercial Leases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77200" cy="4495800"/>
          </a:xfrm>
        </p:spPr>
        <p:txBody>
          <a:bodyPr/>
          <a:lstStyle/>
          <a:p>
            <a:r>
              <a:rPr lang="en-US" b="1" dirty="0"/>
              <a:t>tenant</a:t>
            </a:r>
          </a:p>
          <a:p>
            <a:pPr lvl="1"/>
            <a:r>
              <a:rPr lang="en-US" dirty="0"/>
              <a:t>the person who pays rent to occupy the space owned by someone </a:t>
            </a:r>
            <a:r>
              <a:rPr lang="en-US" dirty="0" smtClean="0"/>
              <a:t>else</a:t>
            </a:r>
          </a:p>
          <a:p>
            <a:pPr lvl="4"/>
            <a:endParaRPr lang="en-US" sz="1200" dirty="0"/>
          </a:p>
          <a:p>
            <a:r>
              <a:rPr lang="en-US" b="1" dirty="0"/>
              <a:t>landlord</a:t>
            </a:r>
          </a:p>
          <a:p>
            <a:pPr lvl="1"/>
            <a:r>
              <a:rPr lang="en-US" dirty="0"/>
              <a:t>the person who owns and rents out the building or </a:t>
            </a:r>
            <a:r>
              <a:rPr lang="en-US" dirty="0" smtClean="0"/>
              <a:t>space</a:t>
            </a: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dirty="0" smtClean="0">
                <a:latin typeface="Arial" charset="0"/>
              </a:rPr>
              <a:t>***You should always consult with an attorney </a:t>
            </a:r>
          </a:p>
          <a:p>
            <a:pPr lvl="1">
              <a:buNone/>
            </a:pPr>
            <a:r>
              <a:rPr lang="en-US" dirty="0" smtClean="0">
                <a:latin typeface="Arial" charset="0"/>
              </a:rPr>
              <a:t>     before signing a commercial lease.</a:t>
            </a:r>
          </a:p>
          <a:p>
            <a:pPr lvl="1"/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93792D3-95D5-4942-97F0-1A40B25C67E3}" type="slidenum">
              <a:rPr lang="en-US"/>
              <a:pPr/>
              <a:t>25</a:t>
            </a:fld>
            <a:endParaRPr lang="en-US"/>
          </a:p>
        </p:txBody>
      </p:sp>
      <p:sp>
        <p:nvSpPr>
          <p:cNvPr id="67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4267200"/>
          </a:xfrm>
        </p:spPr>
        <p:txBody>
          <a:bodyPr/>
          <a:lstStyle/>
          <a:p>
            <a:pPr lvl="1"/>
            <a:r>
              <a:rPr lang="en-US" b="1" dirty="0"/>
              <a:t>gross lease</a:t>
            </a:r>
          </a:p>
          <a:p>
            <a:pPr lvl="2"/>
            <a:r>
              <a:rPr lang="en-US" dirty="0"/>
              <a:t>tenant pays monthly rent</a:t>
            </a:r>
          </a:p>
          <a:p>
            <a:pPr lvl="2"/>
            <a:r>
              <a:rPr lang="en-US" dirty="0"/>
              <a:t>landlord pays property </a:t>
            </a:r>
            <a:r>
              <a:rPr lang="en-US" dirty="0" smtClean="0"/>
              <a:t>expenses</a:t>
            </a:r>
          </a:p>
          <a:p>
            <a:pPr lvl="7"/>
            <a:endParaRPr lang="en-US" sz="1200" dirty="0"/>
          </a:p>
          <a:p>
            <a:pPr lvl="1"/>
            <a:r>
              <a:rPr lang="en-US" b="1" dirty="0"/>
              <a:t>net lease</a:t>
            </a:r>
          </a:p>
          <a:p>
            <a:pPr lvl="2"/>
            <a:r>
              <a:rPr lang="en-US" dirty="0"/>
              <a:t>landlord pays building insurance</a:t>
            </a:r>
          </a:p>
          <a:p>
            <a:pPr lvl="2"/>
            <a:r>
              <a:rPr lang="en-US" dirty="0"/>
              <a:t>tenant pays rent, taxes, and other </a:t>
            </a:r>
            <a:r>
              <a:rPr lang="en-US" dirty="0" smtClean="0"/>
              <a:t>expenses</a:t>
            </a:r>
          </a:p>
          <a:p>
            <a:pPr lvl="5"/>
            <a:endParaRPr lang="en-US" sz="1200" dirty="0" smtClean="0"/>
          </a:p>
          <a:p>
            <a:pPr lvl="1"/>
            <a:r>
              <a:rPr lang="en-US" b="1" dirty="0" smtClean="0">
                <a:latin typeface="Arial" charset="0"/>
              </a:rPr>
              <a:t>percentage lease </a:t>
            </a:r>
          </a:p>
          <a:p>
            <a:pPr lvl="2"/>
            <a:r>
              <a:rPr lang="en-US" dirty="0" smtClean="0"/>
              <a:t>the tenant pays a fixed monthly rent</a:t>
            </a:r>
          </a:p>
          <a:p>
            <a:pPr lvl="2"/>
            <a:r>
              <a:rPr lang="en-US" dirty="0" smtClean="0"/>
              <a:t>the tenant also pays a % of monthly revenue as rent</a:t>
            </a:r>
          </a:p>
          <a:p>
            <a:pPr lvl="2"/>
            <a:r>
              <a:rPr lang="en-US" dirty="0" smtClean="0"/>
              <a:t>most common for prime retail locations</a:t>
            </a:r>
            <a:endParaRPr lang="en-US" dirty="0"/>
          </a:p>
          <a:p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772400" cy="1066800"/>
          </a:xfrm>
        </p:spPr>
        <p:txBody>
          <a:bodyPr/>
          <a:lstStyle/>
          <a:p>
            <a:r>
              <a:rPr lang="en-US" sz="4000" dirty="0" smtClean="0"/>
              <a:t>3 Types of Commercial </a:t>
            </a:r>
            <a:r>
              <a:rPr lang="en-US" sz="4000" dirty="0"/>
              <a:t>Leases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330A3DB-928B-4433-974A-35B7BBC14952}" type="slidenum">
              <a:rPr lang="en-US"/>
              <a:pPr/>
              <a:t>26</a:t>
            </a:fld>
            <a:endParaRPr lang="en-US"/>
          </a:p>
        </p:txBody>
      </p:sp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r>
              <a:rPr lang="en-US" sz="4000" dirty="0"/>
              <a:t>Compare Costs of Doing Business</a:t>
            </a:r>
          </a:p>
        </p:txBody>
      </p:sp>
      <p:sp>
        <p:nvSpPr>
          <p:cNvPr id="68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419600"/>
          </a:xfrm>
        </p:spPr>
        <p:txBody>
          <a:bodyPr/>
          <a:lstStyle/>
          <a:p>
            <a:r>
              <a:rPr lang="en-US" dirty="0"/>
              <a:t>When deciding where to locate your business you should calculate how much rent you would pay per customer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Rent per customer </a:t>
            </a:r>
            <a:r>
              <a:rPr lang="en-US" dirty="0" smtClean="0"/>
              <a:t>= </a:t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sz="3200" dirty="0" smtClean="0"/>
              <a:t>Rent </a:t>
            </a:r>
            <a:r>
              <a:rPr lang="en-US" sz="3200" dirty="0"/>
              <a:t>per month </a:t>
            </a:r>
            <a:r>
              <a:rPr lang="en-US" sz="3200" dirty="0">
                <a:cs typeface="Arial" charset="0"/>
              </a:rPr>
              <a:t>÷ </a:t>
            </a:r>
            <a:r>
              <a:rPr lang="en-US" sz="3200" dirty="0"/>
              <a:t>customers per month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848600" y="2743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05425"/>
            <a:ext cx="868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71DDA18-7B93-4262-89BA-B074179FC235}" type="slidenum">
              <a:rPr lang="en-US"/>
              <a:pPr/>
              <a:t>27</a:t>
            </a:fld>
            <a:endParaRPr lang="en-US"/>
          </a:p>
        </p:txBody>
      </p:sp>
      <p:pic>
        <p:nvPicPr>
          <p:cNvPr id="62157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157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1572" name="Text Box 4"/>
          <p:cNvSpPr txBox="1">
            <a:spLocks noChangeArrowheads="1"/>
          </p:cNvSpPr>
          <p:nvPr/>
        </p:nvSpPr>
        <p:spPr bwMode="auto">
          <a:xfrm>
            <a:off x="2133600" y="2057400"/>
            <a:ext cx="655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Name three kinds of commercial leases.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19400" y="281940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Gross Lease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Net Lease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Percentage Lease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780002D-F45F-4567-A0F9-4D74A44D310C}" type="slidenum">
              <a:rPr lang="en-US"/>
              <a:pPr/>
              <a:t>28</a:t>
            </a:fld>
            <a:endParaRPr lang="en-US"/>
          </a:p>
        </p:txBody>
      </p:sp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Design the Layout of Your Business</a:t>
            </a:r>
          </a:p>
        </p:txBody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Your layout needs to include space for:</a:t>
            </a:r>
          </a:p>
          <a:p>
            <a:pPr lvl="1">
              <a:lnSpc>
                <a:spcPct val="90000"/>
              </a:lnSpc>
            </a:pPr>
            <a:r>
              <a:rPr lang="en-US"/>
              <a:t>employees</a:t>
            </a:r>
          </a:p>
          <a:p>
            <a:pPr lvl="1">
              <a:lnSpc>
                <a:spcPct val="90000"/>
              </a:lnSpc>
            </a:pPr>
            <a:r>
              <a:rPr lang="en-US"/>
              <a:t>customers</a:t>
            </a:r>
          </a:p>
          <a:p>
            <a:pPr lvl="1">
              <a:lnSpc>
                <a:spcPct val="90000"/>
              </a:lnSpc>
            </a:pPr>
            <a:r>
              <a:rPr lang="en-US"/>
              <a:t>merchandise</a:t>
            </a:r>
          </a:p>
          <a:p>
            <a:pPr lvl="1">
              <a:lnSpc>
                <a:spcPct val="90000"/>
              </a:lnSpc>
            </a:pPr>
            <a:r>
              <a:rPr lang="en-US"/>
              <a:t>equipment</a:t>
            </a:r>
          </a:p>
          <a:p>
            <a:pPr lvl="1">
              <a:lnSpc>
                <a:spcPct val="90000"/>
              </a:lnSpc>
            </a:pPr>
            <a:r>
              <a:rPr lang="en-US"/>
              <a:t>restrooms</a:t>
            </a:r>
          </a:p>
          <a:p>
            <a:pPr lvl="1">
              <a:lnSpc>
                <a:spcPct val="90000"/>
              </a:lnSpc>
            </a:pPr>
            <a:r>
              <a:rPr lang="en-US"/>
              <a:t>stockroom/storage</a:t>
            </a:r>
          </a:p>
          <a:p>
            <a:pPr lvl="1">
              <a:lnSpc>
                <a:spcPct val="90000"/>
              </a:lnSpc>
            </a:pPr>
            <a:r>
              <a:rPr lang="en-US"/>
              <a:t>offices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6C88E72-4005-41E4-9700-F01BE69AE1D4}" type="slidenum">
              <a:rPr lang="en-US"/>
              <a:pPr/>
              <a:t>29</a:t>
            </a:fld>
            <a:endParaRPr lang="en-US"/>
          </a:p>
        </p:txBody>
      </p:sp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1143000"/>
          </a:xfrm>
        </p:spPr>
        <p:txBody>
          <a:bodyPr/>
          <a:lstStyle/>
          <a:p>
            <a:r>
              <a:rPr lang="en-US" dirty="0"/>
              <a:t>Create the Floor Plan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772400" cy="609600"/>
          </a:xfrm>
        </p:spPr>
        <p:txBody>
          <a:bodyPr/>
          <a:lstStyle/>
          <a:p>
            <a:r>
              <a:rPr lang="en-US" dirty="0"/>
              <a:t>Prepare a scale drawing of the layout.</a:t>
            </a:r>
          </a:p>
        </p:txBody>
      </p:sp>
      <p:pic>
        <p:nvPicPr>
          <p:cNvPr id="691204" name="Picture 4"/>
          <p:cNvPicPr>
            <a:picLocks noChangeAspect="1" noChangeArrowheads="1"/>
          </p:cNvPicPr>
          <p:nvPr/>
        </p:nvPicPr>
        <p:blipFill>
          <a:blip r:embed="rId2" cstate="print"/>
          <a:srcRect l="14844" t="22917" r="10156" b="10417"/>
          <a:stretch>
            <a:fillRect/>
          </a:stretch>
        </p:blipFill>
        <p:spPr bwMode="auto">
          <a:xfrm>
            <a:off x="598714" y="2133600"/>
            <a:ext cx="793568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5-Point Star 6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0BD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77607E7-465A-42A3-8F4A-489F1D830491}" type="slidenum">
              <a:rPr lang="en-US"/>
              <a:pPr/>
              <a:t>3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r>
              <a:rPr lang="en-US" sz="2000">
                <a:solidFill>
                  <a:srgbClr val="00664B"/>
                </a:solidFill>
              </a:rPr>
              <a:t>Lesson 8.1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Choose a Location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001000" cy="3962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rgbClr val="337A41"/>
                </a:solidFill>
              </a:rPr>
              <a:t>Goals</a:t>
            </a:r>
          </a:p>
          <a:p>
            <a:r>
              <a:rPr lang="en-US"/>
              <a:t>Examine options for locating a retail business.</a:t>
            </a:r>
          </a:p>
          <a:p>
            <a:r>
              <a:rPr lang="en-US"/>
              <a:t>Discuss factors to consider when choosing a location for a nonretail business.</a:t>
            </a:r>
          </a:p>
          <a:p>
            <a:r>
              <a:rPr lang="en-US"/>
              <a:t>Describe steps to take in selecting a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A4E4AE7-D418-405A-8334-2DE470A2433F}" type="slidenum">
              <a:rPr lang="en-US"/>
              <a:pPr/>
              <a:t>30</a:t>
            </a:fld>
            <a:endParaRPr lang="en-US"/>
          </a:p>
        </p:txBody>
      </p:sp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1143000"/>
          </a:xfrm>
        </p:spPr>
        <p:txBody>
          <a:bodyPr/>
          <a:lstStyle/>
          <a:p>
            <a:r>
              <a:rPr lang="en-US" dirty="0"/>
              <a:t>Layout of a Retail Business</a:t>
            </a:r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4572000"/>
          </a:xfrm>
        </p:spPr>
        <p:txBody>
          <a:bodyPr/>
          <a:lstStyle/>
          <a:p>
            <a:r>
              <a:rPr lang="en-US" dirty="0"/>
              <a:t>The goal of your layout should be twofold:</a:t>
            </a:r>
          </a:p>
          <a:p>
            <a:pPr lvl="1"/>
            <a:r>
              <a:rPr lang="en-US" sz="2600" dirty="0" smtClean="0"/>
              <a:t>It should </a:t>
            </a:r>
            <a:r>
              <a:rPr lang="en-US" sz="2600" dirty="0"/>
              <a:t>perpetually attract customers to your store.</a:t>
            </a:r>
          </a:p>
          <a:p>
            <a:pPr lvl="1"/>
            <a:r>
              <a:rPr lang="en-US" sz="2600" dirty="0"/>
              <a:t>It should meet the needs of your business.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04800" y="30480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AE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Layout of a Service Business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AE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81000" y="4114800"/>
            <a:ext cx="845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96875" marR="0" lvl="0" indent="-396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AFC8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businesses where customers visit the site, layout should be considered as carefully as a retail store.</a:t>
            </a:r>
          </a:p>
          <a:p>
            <a:pPr marL="396875" marR="0" lvl="0" indent="-396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AFC8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customers do not visit on-site businesses, organization of </a:t>
            </a:r>
            <a:r>
              <a:rPr kumimoji="0" lang="en-US" sz="26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supplies</a:t>
            </a: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should be the focus of layout.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924800" cy="1143000"/>
          </a:xfrm>
        </p:spPr>
        <p:txBody>
          <a:bodyPr/>
          <a:lstStyle/>
          <a:p>
            <a:r>
              <a:rPr lang="en-US" sz="3600" dirty="0"/>
              <a:t>Layout of a Wholesale Business</a:t>
            </a:r>
          </a:p>
        </p:txBody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610600" cy="4953000"/>
          </a:xfrm>
        </p:spPr>
        <p:txBody>
          <a:bodyPr/>
          <a:lstStyle/>
          <a:p>
            <a:r>
              <a:rPr lang="en-US" sz="2800" dirty="0"/>
              <a:t>focus on price and quality</a:t>
            </a:r>
          </a:p>
          <a:p>
            <a:r>
              <a:rPr lang="en-US" sz="2800" dirty="0"/>
              <a:t>Layout should be well organized to facilitate:</a:t>
            </a:r>
          </a:p>
          <a:p>
            <a:pPr lvl="1"/>
            <a:r>
              <a:rPr lang="en-US" sz="2400" dirty="0"/>
              <a:t>locating </a:t>
            </a:r>
            <a:r>
              <a:rPr lang="en-US" sz="2400" dirty="0" smtClean="0"/>
              <a:t>products		shipping </a:t>
            </a:r>
            <a:r>
              <a:rPr lang="en-US" sz="2400" dirty="0"/>
              <a:t>and </a:t>
            </a:r>
            <a:r>
              <a:rPr lang="en-US" sz="2400" dirty="0" smtClean="0"/>
              <a:t>receiving</a:t>
            </a:r>
          </a:p>
          <a:p>
            <a:pPr lvl="1"/>
            <a:endParaRPr lang="en-US" sz="2400" dirty="0" smtClean="0"/>
          </a:p>
          <a:p>
            <a:pPr lvl="1"/>
            <a:endParaRPr lang="en-US" sz="3600" dirty="0" smtClean="0"/>
          </a:p>
          <a:p>
            <a:r>
              <a:rPr lang="en-US" sz="2400" dirty="0" smtClean="0"/>
              <a:t>To focus on efficiency, the following should be considered:</a:t>
            </a:r>
          </a:p>
          <a:p>
            <a:pPr lvl="1"/>
            <a:r>
              <a:rPr lang="en-US" sz="2200" u="sng" dirty="0" smtClean="0"/>
              <a:t>Work teams</a:t>
            </a:r>
            <a:r>
              <a:rPr lang="en-US" sz="2200" dirty="0" smtClean="0"/>
              <a:t> should be situated close together.</a:t>
            </a:r>
          </a:p>
          <a:p>
            <a:pPr lvl="1"/>
            <a:r>
              <a:rPr lang="en-US" sz="2200" u="sng" dirty="0" smtClean="0"/>
              <a:t>Supervisors</a:t>
            </a:r>
            <a:r>
              <a:rPr lang="en-US" sz="2200" dirty="0" smtClean="0"/>
              <a:t> should be in close proximity to their team.</a:t>
            </a:r>
          </a:p>
          <a:p>
            <a:pPr lvl="1"/>
            <a:r>
              <a:rPr lang="en-US" sz="2200" u="sng" dirty="0" smtClean="0">
                <a:latin typeface="Arial" charset="0"/>
              </a:rPr>
              <a:t>Exits</a:t>
            </a:r>
            <a:r>
              <a:rPr lang="en-US" sz="2200" dirty="0" smtClean="0">
                <a:latin typeface="Arial" charset="0"/>
              </a:rPr>
              <a:t> should be clearly marked and easily accessible.   </a:t>
            </a:r>
          </a:p>
          <a:p>
            <a:pPr lvl="1"/>
            <a:r>
              <a:rPr lang="en-US" sz="2200" u="sng" dirty="0" smtClean="0"/>
              <a:t>Hazardous materials</a:t>
            </a:r>
            <a:r>
              <a:rPr lang="en-US" sz="2200" dirty="0" smtClean="0"/>
              <a:t> should be safely stored.</a:t>
            </a:r>
          </a:p>
          <a:p>
            <a:pPr lvl="1"/>
            <a:r>
              <a:rPr lang="en-US" sz="2200" u="sng" dirty="0" smtClean="0"/>
              <a:t>Equipment and machinery</a:t>
            </a:r>
            <a:r>
              <a:rPr lang="en-US" sz="2200" dirty="0" smtClean="0"/>
              <a:t> should be positioned in a way that minimizes the potential for accidents.  </a:t>
            </a:r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8.2</a:t>
            </a:r>
            <a:endParaRPr lang="en-US" sz="1500" b="1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04800" y="274320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AE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Layout of a Manufacturing Business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AE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8200" y="2209800"/>
            <a:ext cx="182880" cy="182880"/>
          </a:xfrm>
          <a:prstGeom prst="rect">
            <a:avLst/>
          </a:prstGeom>
          <a:solidFill>
            <a:srgbClr val="F7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4DC76A9-1DBA-4FAB-8992-AF4B653F4F09}" type="slidenum">
              <a:rPr lang="en-US"/>
              <a:pPr/>
              <a:t>32</a:t>
            </a:fld>
            <a:endParaRPr lang="en-US"/>
          </a:p>
        </p:txBody>
      </p:sp>
      <p:pic>
        <p:nvPicPr>
          <p:cNvPr id="62361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361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362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6248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are the major considerations for choosing a layout for a business?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1600" y="3733800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Business whose customers visit the location  </a:t>
            </a:r>
            <a:br>
              <a:rPr lang="en-US" dirty="0" smtClean="0"/>
            </a:br>
            <a:r>
              <a:rPr lang="en-US" dirty="0" smtClean="0"/>
              <a:t>- should be attractive like a retail layout.</a:t>
            </a:r>
          </a:p>
          <a:p>
            <a:endParaRPr lang="en-US" dirty="0" smtClean="0"/>
          </a:p>
          <a:p>
            <a:r>
              <a:rPr lang="en-US" dirty="0" smtClean="0"/>
              <a:t>Businesses that do not have customers on-site </a:t>
            </a:r>
            <a:br>
              <a:rPr lang="en-US" dirty="0" smtClean="0"/>
            </a:br>
            <a:r>
              <a:rPr lang="en-US" dirty="0" smtClean="0"/>
              <a:t>- should be more focused on organization and efficiency.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0BD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730751F-0966-4C32-891F-22B838F9B439}" type="slidenum">
              <a:rPr lang="en-US"/>
              <a:pPr/>
              <a:t>33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r>
              <a:rPr lang="en-US" sz="2000">
                <a:solidFill>
                  <a:srgbClr val="00664B"/>
                </a:solidFill>
              </a:rPr>
              <a:t>Lesson 8.3</a:t>
            </a:r>
            <a:br>
              <a:rPr lang="en-US" sz="2000">
                <a:solidFill>
                  <a:srgbClr val="00664B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Purchase Equipment, Supplies, and Inventory  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rgbClr val="337A41"/>
                </a:solidFill>
              </a:rPr>
              <a:t>Goals</a:t>
            </a:r>
          </a:p>
          <a:p>
            <a:r>
              <a:rPr lang="en-US" dirty="0"/>
              <a:t>Explain how to find and choose vendors for your business.</a:t>
            </a:r>
          </a:p>
          <a:p>
            <a:r>
              <a:rPr lang="en-US" dirty="0"/>
              <a:t>List factors that determine the needed level of inventory.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D9E7E7C8-F08C-42B9-8DC4-53DAAFF9DC8B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01000" cy="1143000"/>
          </a:xfrm>
        </p:spPr>
        <p:txBody>
          <a:bodyPr/>
          <a:lstStyle/>
          <a:p>
            <a:r>
              <a:rPr lang="en-US" sz="4000" dirty="0"/>
              <a:t>Obtain Equipment and Supplies</a:t>
            </a: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3962400"/>
          </a:xfrm>
        </p:spPr>
        <p:txBody>
          <a:bodyPr/>
          <a:lstStyle/>
          <a:p>
            <a:r>
              <a:rPr lang="en-US" b="1" dirty="0"/>
              <a:t>inventory</a:t>
            </a:r>
          </a:p>
          <a:p>
            <a:pPr lvl="1"/>
            <a:r>
              <a:rPr lang="en-US" dirty="0" smtClean="0"/>
              <a:t>merchandise </a:t>
            </a:r>
            <a:r>
              <a:rPr lang="en-US" dirty="0"/>
              <a:t>a business sells to its </a:t>
            </a:r>
            <a:r>
              <a:rPr lang="en-US" dirty="0" smtClean="0"/>
              <a:t>customers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When starting a business, order a minimal amount of supplies.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39C6311-CCE0-4E31-8D81-28E6ED71D5EA}" type="slidenum">
              <a:rPr lang="en-US"/>
              <a:pPr/>
              <a:t>35</a:t>
            </a:fld>
            <a:endParaRPr lang="en-US"/>
          </a:p>
        </p:txBody>
      </p:sp>
      <p:pic>
        <p:nvPicPr>
          <p:cNvPr id="698372" name="Picture 4"/>
          <p:cNvPicPr>
            <a:picLocks noChangeAspect="1" noChangeArrowheads="1"/>
          </p:cNvPicPr>
          <p:nvPr/>
        </p:nvPicPr>
        <p:blipFill>
          <a:blip r:embed="rId2" cstate="print"/>
          <a:srcRect l="21094" t="28125" r="3906" b="14583"/>
          <a:stretch>
            <a:fillRect/>
          </a:stretch>
        </p:blipFill>
        <p:spPr bwMode="auto">
          <a:xfrm>
            <a:off x="-437804" y="139700"/>
            <a:ext cx="9864437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D27D827-B54A-4CAC-9CF7-36F1FBCE18E6}" type="slidenum">
              <a:rPr lang="en-US"/>
              <a:pPr/>
              <a:t>36</a:t>
            </a:fld>
            <a:endParaRPr lang="en-US"/>
          </a:p>
        </p:txBody>
      </p:sp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/>
              <a:t>Identify Suppliers</a:t>
            </a:r>
          </a:p>
        </p:txBody>
      </p:sp>
      <p:sp>
        <p:nvSpPr>
          <p:cNvPr id="69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267200"/>
          </a:xfrm>
        </p:spPr>
        <p:txBody>
          <a:bodyPr/>
          <a:lstStyle/>
          <a:p>
            <a:r>
              <a:rPr lang="en-US" b="1" dirty="0"/>
              <a:t>vendors</a:t>
            </a:r>
            <a:r>
              <a:rPr lang="en-US" dirty="0"/>
              <a:t> (suppliers)</a:t>
            </a:r>
          </a:p>
          <a:p>
            <a:pPr lvl="1"/>
            <a:r>
              <a:rPr lang="en-US" dirty="0"/>
              <a:t>companies that sell products and services to </a:t>
            </a:r>
            <a:r>
              <a:rPr lang="en-US" dirty="0" smtClean="0"/>
              <a:t>businesses</a:t>
            </a:r>
          </a:p>
          <a:p>
            <a:pPr lvl="4"/>
            <a:endParaRPr lang="en-US" sz="1600" dirty="0" smtClean="0"/>
          </a:p>
          <a:p>
            <a:pPr lvl="1"/>
            <a:r>
              <a:rPr lang="en-US" dirty="0" smtClean="0"/>
              <a:t>Places where Vendor info is found:</a:t>
            </a:r>
          </a:p>
          <a:p>
            <a:pPr marL="1382713" lvl="2"/>
            <a:r>
              <a:rPr lang="en-US" dirty="0" smtClean="0"/>
              <a:t>Telephone Directory Advertising Section</a:t>
            </a:r>
          </a:p>
          <a:p>
            <a:pPr marL="1382713" lvl="2"/>
            <a:r>
              <a:rPr lang="en-US" dirty="0" smtClean="0"/>
              <a:t>Trade Magazines</a:t>
            </a:r>
          </a:p>
          <a:p>
            <a:pPr marL="1382713" lvl="2"/>
            <a:r>
              <a:rPr lang="en-US" dirty="0" smtClean="0"/>
              <a:t>Trade Associations</a:t>
            </a:r>
          </a:p>
          <a:p>
            <a:pPr marL="1382713" lvl="2"/>
            <a:r>
              <a:rPr lang="en-US" dirty="0" smtClean="0"/>
              <a:t>The Internet</a:t>
            </a:r>
          </a:p>
          <a:p>
            <a:pPr marL="1382713" lvl="2"/>
            <a:r>
              <a:rPr lang="en-US" dirty="0" smtClean="0"/>
              <a:t>Other companies in your industry</a:t>
            </a:r>
            <a:endParaRPr lang="en-US" dirty="0"/>
          </a:p>
        </p:txBody>
      </p:sp>
      <p:sp>
        <p:nvSpPr>
          <p:cNvPr id="8" name="5-Point Star 7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58CE843-D42E-436B-ADD0-EF8ED48E4D56}" type="slidenum">
              <a:rPr lang="en-US"/>
              <a:pPr/>
              <a:t>37</a:t>
            </a:fld>
            <a:endParaRPr lang="en-US"/>
          </a:p>
        </p:txBody>
      </p:sp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371600"/>
          </a:xfrm>
        </p:spPr>
        <p:txBody>
          <a:bodyPr/>
          <a:lstStyle/>
          <a:p>
            <a:r>
              <a:rPr lang="en-US" dirty="0"/>
              <a:t>Evaluate Proposals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495800"/>
          </a:xfrm>
        </p:spPr>
        <p:txBody>
          <a:bodyPr/>
          <a:lstStyle/>
          <a:p>
            <a:r>
              <a:rPr lang="en-US" sz="2800" b="1" dirty="0"/>
              <a:t>quote</a:t>
            </a:r>
          </a:p>
          <a:p>
            <a:pPr lvl="1"/>
            <a:r>
              <a:rPr lang="en-US" sz="2400" dirty="0"/>
              <a:t>estimate for how much you will pay for merchandise or </a:t>
            </a:r>
            <a:r>
              <a:rPr lang="en-US" sz="2400" dirty="0" smtClean="0"/>
              <a:t>services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800" dirty="0"/>
              <a:t>Other information to seek when obtaining quotes includes:</a:t>
            </a:r>
          </a:p>
          <a:p>
            <a:pPr lvl="1"/>
            <a:r>
              <a:rPr lang="en-US" sz="2400" dirty="0"/>
              <a:t>quality of merchandise</a:t>
            </a:r>
          </a:p>
          <a:p>
            <a:pPr lvl="1"/>
            <a:r>
              <a:rPr lang="en-US" sz="2400" dirty="0"/>
              <a:t>financing terms</a:t>
            </a:r>
          </a:p>
          <a:p>
            <a:pPr lvl="1"/>
            <a:r>
              <a:rPr lang="en-US" sz="2400" dirty="0"/>
              <a:t>quantity discounts</a:t>
            </a:r>
          </a:p>
          <a:p>
            <a:pPr lvl="1"/>
            <a:r>
              <a:rPr lang="en-US" sz="2400" dirty="0"/>
              <a:t>shipping and handling charges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41A0015-099F-4C41-B144-510523010BEE}" type="slidenum">
              <a:rPr lang="en-US"/>
              <a:pPr/>
              <a:t>38</a:t>
            </a:fld>
            <a:endParaRPr lang="en-US"/>
          </a:p>
        </p:txBody>
      </p:sp>
      <p:pic>
        <p:nvPicPr>
          <p:cNvPr id="62873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873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874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6096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should you consider when selecting vendors for your business?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3352800"/>
            <a:ext cx="5334000" cy="2241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0988" indent="-28098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Price</a:t>
            </a:r>
          </a:p>
          <a:p>
            <a:pPr marL="280988" indent="-28098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Service</a:t>
            </a:r>
          </a:p>
          <a:p>
            <a:pPr marL="280988" indent="-28098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Quality of Merchandise</a:t>
            </a:r>
          </a:p>
          <a:p>
            <a:pPr marL="280988" indent="-28098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Discount Options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CBCC958-35AD-48E4-8279-51D1D002EEAB}" type="slidenum">
              <a:rPr lang="en-US"/>
              <a:pPr/>
              <a:t>39</a:t>
            </a:fld>
            <a:endParaRPr lang="en-US"/>
          </a:p>
        </p:txBody>
      </p:sp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/>
              <a:t>Purchase Inventory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924800" cy="4267200"/>
          </a:xfrm>
        </p:spPr>
        <p:txBody>
          <a:bodyPr/>
          <a:lstStyle/>
          <a:p>
            <a:r>
              <a:rPr lang="en-US" dirty="0"/>
              <a:t>For retailing and wholesaling:</a:t>
            </a:r>
          </a:p>
          <a:p>
            <a:pPr lvl="1"/>
            <a:r>
              <a:rPr lang="en-US" dirty="0"/>
              <a:t>Inventory is purchased with the intent of reselling it to customers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For manufacturing:</a:t>
            </a:r>
          </a:p>
          <a:p>
            <a:pPr lvl="1"/>
            <a:r>
              <a:rPr lang="en-US" dirty="0"/>
              <a:t>Inventory </a:t>
            </a:r>
            <a:r>
              <a:rPr lang="en-US" dirty="0" smtClean="0"/>
              <a:t>consists of the parts that go into producing the business’s products:</a:t>
            </a:r>
            <a:endParaRPr lang="en-US" dirty="0"/>
          </a:p>
          <a:p>
            <a:pPr marL="1495425" lvl="2"/>
            <a:r>
              <a:rPr lang="en-US" dirty="0"/>
              <a:t>raw materials</a:t>
            </a:r>
          </a:p>
          <a:p>
            <a:pPr marL="1495425" lvl="2"/>
            <a:r>
              <a:rPr lang="en-US" dirty="0"/>
              <a:t>finished goods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47408EC-8CE9-4029-B7F4-8FB8A0F212C7}" type="slidenum">
              <a:rPr lang="en-US"/>
              <a:pPr/>
              <a:t>4</a:t>
            </a:fld>
            <a:endParaRPr lang="en-US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Locating a Retail Business</a:t>
            </a:r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The right location for your business depends on: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the kind of business you plan to operate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the type of customer you want to </a:t>
            </a:r>
            <a:r>
              <a:rPr lang="en-US" dirty="0" smtClean="0"/>
              <a:t>reach</a:t>
            </a:r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  <a:buNone/>
            </a:pPr>
            <a:r>
              <a:rPr lang="en-US" dirty="0" smtClean="0"/>
              <a:t>	Downtown   Neighborhood    Community </a:t>
            </a:r>
            <a:br>
              <a:rPr lang="en-US" dirty="0" smtClean="0"/>
            </a:br>
            <a:r>
              <a:rPr lang="en-US" dirty="0" smtClean="0"/>
              <a:t>Regional   Super-Regional   Stand Alone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           Warehouse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3DEAEC9-CD81-4A4C-8968-95A4A7424014}" type="slidenum">
              <a:rPr lang="en-US"/>
              <a:pPr/>
              <a:t>40</a:t>
            </a:fld>
            <a:endParaRPr lang="en-US"/>
          </a:p>
        </p:txBody>
      </p:sp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Purchase Inventory for a Startup Business</a:t>
            </a:r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 it is difficult to forecast actual sales, a startup business should order just enough stock to fill its shelves.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8799F8E-E3BC-48A4-BE8C-97BF6FD89D76}" type="slidenum">
              <a:rPr lang="en-US"/>
              <a:pPr/>
              <a:t>41</a:t>
            </a:fld>
            <a:endParaRPr lang="en-US"/>
          </a:p>
        </p:txBody>
      </p:sp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Consequences of Being </a:t>
            </a:r>
            <a:br>
              <a:rPr lang="en-US" sz="4000" dirty="0" smtClean="0"/>
            </a:br>
            <a:r>
              <a:rPr lang="en-US" sz="4000" dirty="0" smtClean="0"/>
              <a:t>“Out of Stock”</a:t>
            </a:r>
            <a:endParaRPr lang="en-US" sz="4000" dirty="0"/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77200" cy="3886200"/>
          </a:xfrm>
        </p:spPr>
        <p:txBody>
          <a:bodyPr/>
          <a:lstStyle/>
          <a:p>
            <a:r>
              <a:rPr lang="en-US" sz="2800" dirty="0" smtClean="0"/>
              <a:t>Retailer</a:t>
            </a:r>
          </a:p>
          <a:p>
            <a:pPr lvl="1"/>
            <a:r>
              <a:rPr lang="en-US" sz="2400" dirty="0" smtClean="0"/>
              <a:t>Loss of sale/business – goes to competitor instead</a:t>
            </a:r>
          </a:p>
          <a:p>
            <a:pPr lvl="4"/>
            <a:endParaRPr lang="en-US" sz="1200" dirty="0" smtClean="0"/>
          </a:p>
          <a:p>
            <a:r>
              <a:rPr lang="en-US" sz="2800" dirty="0" smtClean="0"/>
              <a:t>Wholesaler</a:t>
            </a:r>
          </a:p>
          <a:p>
            <a:pPr lvl="1"/>
            <a:r>
              <a:rPr lang="en-US" sz="2400" dirty="0" smtClean="0"/>
              <a:t>Loss of sale/business – can backorder items but customer may still go to another supplier</a:t>
            </a:r>
          </a:p>
          <a:p>
            <a:pPr lvl="4"/>
            <a:endParaRPr lang="en-US" sz="1200" dirty="0" smtClean="0"/>
          </a:p>
          <a:p>
            <a:r>
              <a:rPr lang="en-US" sz="2800" dirty="0" smtClean="0"/>
              <a:t>Manufacturer</a:t>
            </a:r>
          </a:p>
          <a:p>
            <a:pPr lvl="1"/>
            <a:r>
              <a:rPr lang="en-US" sz="2400" dirty="0" smtClean="0"/>
              <a:t>Lack of supplies means production shuts down until supplies obtained.  Very expensive. 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8799F8E-E3BC-48A4-BE8C-97BF6FD89D76}" type="slidenum">
              <a:rPr lang="en-US"/>
              <a:pPr/>
              <a:t>42</a:t>
            </a:fld>
            <a:endParaRPr lang="en-US"/>
          </a:p>
        </p:txBody>
      </p:sp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Purchase Inventory for an Ongoing Business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3962400"/>
          </a:xfrm>
        </p:spPr>
        <p:txBody>
          <a:bodyPr/>
          <a:lstStyle/>
          <a:p>
            <a:r>
              <a:rPr lang="en-US" sz="2800" b="1" dirty="0"/>
              <a:t>reorder point</a:t>
            </a:r>
          </a:p>
          <a:p>
            <a:pPr lvl="1"/>
            <a:r>
              <a:rPr lang="en-US" sz="2400" dirty="0"/>
              <a:t>a predetermined level of inventory that signals when new stock should be </a:t>
            </a:r>
            <a:r>
              <a:rPr lang="en-US" sz="2400" dirty="0" smtClean="0"/>
              <a:t>ordered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800" dirty="0"/>
              <a:t>Factors to consider when setting a reorder point include:</a:t>
            </a:r>
          </a:p>
          <a:p>
            <a:pPr lvl="1"/>
            <a:r>
              <a:rPr lang="en-US" sz="2400" dirty="0"/>
              <a:t>how long it takes vendors to get merchandise to you</a:t>
            </a:r>
          </a:p>
          <a:p>
            <a:pPr lvl="1"/>
            <a:r>
              <a:rPr lang="en-US" sz="2400" dirty="0"/>
              <a:t>monthly sales of the item</a:t>
            </a:r>
          </a:p>
          <a:p>
            <a:pPr lvl="1"/>
            <a:r>
              <a:rPr lang="en-US" sz="2400" dirty="0"/>
              <a:t>how important it is for you not to be out of stock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44E71F5-C536-4DE8-ADF0-8077B5254BDF}" type="slidenum">
              <a:rPr lang="en-US"/>
              <a:pPr/>
              <a:t>43</a:t>
            </a:fld>
            <a:endParaRPr lang="en-US"/>
          </a:p>
        </p:txBody>
      </p:sp>
      <p:pic>
        <p:nvPicPr>
          <p:cNvPr id="63385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How do you determine the amount of inventory to keep in stock?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4600" y="3352800"/>
            <a:ext cx="5715000" cy="168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8138" indent="-33813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Track Sales</a:t>
            </a:r>
          </a:p>
          <a:p>
            <a:pPr marL="338138" indent="-33813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Establish Reorder Point</a:t>
            </a:r>
          </a:p>
          <a:p>
            <a:pPr marL="338138" indent="-338138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Determine Costs of Carrying Inventory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4244D04-315D-4B14-9B9C-F2F490FAA61F}" type="slidenum">
              <a:rPr lang="en-US"/>
              <a:pPr/>
              <a:t>5</a:t>
            </a:fld>
            <a:endParaRPr lang="en-US"/>
          </a:p>
        </p:txBody>
      </p:sp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/>
              <a:t>Downtown Areas</a:t>
            </a:r>
          </a:p>
        </p:txBody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419600"/>
          </a:xfrm>
        </p:spPr>
        <p:txBody>
          <a:bodyPr/>
          <a:lstStyle/>
          <a:p>
            <a:r>
              <a:rPr lang="en-US" b="1" dirty="0"/>
              <a:t>Positive</a:t>
            </a:r>
            <a:r>
              <a:rPr lang="en-US" dirty="0"/>
              <a:t> </a:t>
            </a:r>
            <a:r>
              <a:rPr lang="en-US" dirty="0" smtClean="0"/>
              <a:t>features include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easy accessibility</a:t>
            </a:r>
          </a:p>
          <a:p>
            <a:pPr lvl="1"/>
            <a:r>
              <a:rPr lang="en-US" dirty="0"/>
              <a:t>convenient access for downtown </a:t>
            </a:r>
            <a:r>
              <a:rPr lang="en-US" dirty="0" smtClean="0"/>
              <a:t>workers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latin typeface="Arial" charset="0"/>
              </a:rPr>
              <a:t>Negative</a:t>
            </a:r>
            <a:r>
              <a:rPr lang="en-US" dirty="0" smtClean="0">
                <a:latin typeface="Arial" charset="0"/>
              </a:rPr>
              <a:t> features include:</a:t>
            </a:r>
          </a:p>
          <a:p>
            <a:pPr lvl="1"/>
            <a:r>
              <a:rPr lang="en-US" dirty="0" smtClean="0"/>
              <a:t>higher crime rate</a:t>
            </a:r>
          </a:p>
          <a:p>
            <a:pPr lvl="1"/>
            <a:r>
              <a:rPr lang="en-US" dirty="0" smtClean="0"/>
              <a:t>traffic jams</a:t>
            </a:r>
          </a:p>
          <a:p>
            <a:pPr lvl="1"/>
            <a:r>
              <a:rPr lang="en-US" dirty="0" smtClean="0"/>
              <a:t>a lack of free or convenient parking</a:t>
            </a:r>
          </a:p>
          <a:p>
            <a:pPr lvl="1"/>
            <a:r>
              <a:rPr lang="en-US" dirty="0" smtClean="0"/>
              <a:t>a lack of customers in the evening </a:t>
            </a:r>
          </a:p>
          <a:p>
            <a:pPr lvl="1"/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5791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  <p:pic>
        <p:nvPicPr>
          <p:cNvPr id="49154" name="Picture 2" descr="http://c0486862.cdn.cloudfiles.rackspacecloud.com/south-street-philadelphia-1-6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"/>
            <a:ext cx="3196902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7D5E3CB-5C99-4DEB-99AA-D5A1B15E4455}" type="slidenum">
              <a:rPr lang="en-US"/>
              <a:pPr/>
              <a:t>6</a:t>
            </a:fld>
            <a:endParaRPr lang="en-US"/>
          </a:p>
        </p:txBody>
      </p:sp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05800" cy="1143000"/>
          </a:xfrm>
        </p:spPr>
        <p:txBody>
          <a:bodyPr/>
          <a:lstStyle/>
          <a:p>
            <a:r>
              <a:rPr lang="en-US" sz="4000" dirty="0"/>
              <a:t>Neighborhood Shopping Centers</a:t>
            </a:r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3962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consist of 3 to 15 stores</a:t>
            </a:r>
          </a:p>
          <a:p>
            <a:pPr>
              <a:spcAft>
                <a:spcPts val="600"/>
              </a:spcAft>
            </a:pPr>
            <a:r>
              <a:rPr lang="en-US" dirty="0"/>
              <a:t>good for stores selling goods or services that people need to purchase frequently</a:t>
            </a:r>
          </a:p>
          <a:p>
            <a:pPr>
              <a:spcAft>
                <a:spcPts val="600"/>
              </a:spcAft>
            </a:pPr>
            <a:r>
              <a:rPr lang="en-US" dirty="0"/>
              <a:t>rent is usually low</a:t>
            </a:r>
          </a:p>
          <a:p>
            <a:pPr>
              <a:spcAft>
                <a:spcPts val="600"/>
              </a:spcAft>
            </a:pPr>
            <a:r>
              <a:rPr lang="en-US" dirty="0"/>
              <a:t>convenient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local </a:t>
            </a:r>
            <a:r>
              <a:rPr lang="en-US" dirty="0"/>
              <a:t>shoppers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  <p:pic>
        <p:nvPicPr>
          <p:cNvPr id="48130" name="Picture 2" descr="http://www.drgrealty.com/images/properties/502_Montauk/502Montauk_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8135" y="4572000"/>
            <a:ext cx="4705865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7F34228-EC53-4501-8B58-71404C794314}" type="slidenum">
              <a:rPr lang="en-US"/>
              <a:pPr/>
              <a:t>7</a:t>
            </a:fld>
            <a:endParaRPr lang="en-US"/>
          </a:p>
        </p:txBody>
      </p:sp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Community Shopping Centers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3962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larger than neighborhood centers</a:t>
            </a:r>
          </a:p>
          <a:p>
            <a:pPr>
              <a:spcAft>
                <a:spcPts val="600"/>
              </a:spcAft>
            </a:pPr>
            <a:r>
              <a:rPr lang="en-US" dirty="0"/>
              <a:t>serve residents from multiple </a:t>
            </a:r>
            <a:r>
              <a:rPr lang="en-US" dirty="0" smtClean="0"/>
              <a:t>neighborhoods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large anchor stores can increase customer traffic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B30C031-7E19-40B9-A3BC-AF0496DC5701}" type="slidenum">
              <a:rPr lang="en-US"/>
              <a:pPr/>
              <a:t>8</a:t>
            </a:fld>
            <a:endParaRPr lang="en-US"/>
          </a:p>
        </p:txBody>
      </p:sp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Regional Shopping Centers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designed to attract customers from an entire region</a:t>
            </a:r>
          </a:p>
          <a:p>
            <a:r>
              <a:rPr lang="en-US" dirty="0"/>
              <a:t>have 40 to 100 stores</a:t>
            </a:r>
          </a:p>
          <a:p>
            <a:r>
              <a:rPr lang="en-US" dirty="0"/>
              <a:t>anchored by one or more large department stores</a:t>
            </a:r>
          </a:p>
          <a:p>
            <a:r>
              <a:rPr lang="en-US" dirty="0"/>
              <a:t>focus on apparel</a:t>
            </a:r>
          </a:p>
          <a:p>
            <a:r>
              <a:rPr lang="en-US" dirty="0"/>
              <a:t>rents are high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14D87E7-A481-4BC5-9C3A-1B17EEFE7EA6}" type="slidenum">
              <a:rPr lang="en-US"/>
              <a:pPr/>
              <a:t>9</a:t>
            </a:fld>
            <a:endParaRPr lang="en-US"/>
          </a:p>
        </p:txBody>
      </p:sp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Super-Regional Shopping Centers</a:t>
            </a:r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4114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largest classification of shopping centers</a:t>
            </a:r>
          </a:p>
          <a:p>
            <a:pPr>
              <a:spcAft>
                <a:spcPts val="1200"/>
              </a:spcAft>
            </a:pPr>
            <a:r>
              <a:rPr lang="en-US" dirty="0"/>
              <a:t>more than 100 stores</a:t>
            </a:r>
          </a:p>
          <a:p>
            <a:pPr>
              <a:spcAft>
                <a:spcPts val="1200"/>
              </a:spcAft>
            </a:pPr>
            <a:r>
              <a:rPr lang="en-US" dirty="0"/>
              <a:t>anchored by </a:t>
            </a:r>
            <a:r>
              <a:rPr lang="en-US" dirty="0" smtClean="0"/>
              <a:t>3+ department </a:t>
            </a:r>
            <a:r>
              <a:rPr lang="en-US" dirty="0"/>
              <a:t>stores</a:t>
            </a:r>
          </a:p>
          <a:p>
            <a:pPr>
              <a:spcAft>
                <a:spcPts val="1200"/>
              </a:spcAft>
            </a:pPr>
            <a:r>
              <a:rPr lang="en-US" dirty="0"/>
              <a:t>very high rents</a:t>
            </a:r>
          </a:p>
          <a:p>
            <a:pPr>
              <a:spcAft>
                <a:spcPts val="1200"/>
              </a:spcAft>
            </a:pPr>
            <a:r>
              <a:rPr lang="en-US" dirty="0"/>
              <a:t>not recommended for new business owners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8.1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5 ITB">
  <a:themeElements>
    <a:clrScheme name="">
      <a:dk1>
        <a:srgbClr val="000000"/>
      </a:dk1>
      <a:lt1>
        <a:srgbClr val="FFFFFF"/>
      </a:lt1>
      <a:dk2>
        <a:srgbClr val="E00024"/>
      </a:dk2>
      <a:lt2>
        <a:srgbClr val="808080"/>
      </a:lt2>
      <a:accent1>
        <a:srgbClr val="F5C400"/>
      </a:accent1>
      <a:accent2>
        <a:srgbClr val="C6E079"/>
      </a:accent2>
      <a:accent3>
        <a:srgbClr val="FFFFFF"/>
      </a:accent3>
      <a:accent4>
        <a:srgbClr val="000000"/>
      </a:accent4>
      <a:accent5>
        <a:srgbClr val="F9DEAA"/>
      </a:accent5>
      <a:accent6>
        <a:srgbClr val="B3CB6D"/>
      </a:accent6>
      <a:hlink>
        <a:srgbClr val="007AC1"/>
      </a:hlink>
      <a:folHlink>
        <a:srgbClr val="9361A2"/>
      </a:folHlink>
    </a:clrScheme>
    <a:fontScheme name="005 IT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5 ITB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5 ITB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4687</TotalTime>
  <Words>1336</Words>
  <Application>Microsoft Office PowerPoint</Application>
  <PresentationFormat>On-screen Show (4:3)</PresentationFormat>
  <Paragraphs>369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005 ITB</vt:lpstr>
      <vt:lpstr>4_Custom Design</vt:lpstr>
      <vt:lpstr>3_Custom Design</vt:lpstr>
      <vt:lpstr>2_Custom Design</vt:lpstr>
      <vt:lpstr>1_Custom Design</vt:lpstr>
      <vt:lpstr>Custom Design</vt:lpstr>
      <vt:lpstr>Locate and Set Up Your Business      </vt:lpstr>
      <vt:lpstr>Ideas in Action</vt:lpstr>
      <vt:lpstr>Lesson 8.1 Choose a Location </vt:lpstr>
      <vt:lpstr>Locating a Retail Business</vt:lpstr>
      <vt:lpstr>Downtown Areas</vt:lpstr>
      <vt:lpstr>Neighborhood Shopping Centers</vt:lpstr>
      <vt:lpstr>Community Shopping Centers</vt:lpstr>
      <vt:lpstr>Regional Shopping Centers</vt:lpstr>
      <vt:lpstr>Super-Regional Shopping Centers</vt:lpstr>
      <vt:lpstr>Stand-Alone Stores</vt:lpstr>
      <vt:lpstr>Warehouses </vt:lpstr>
      <vt:lpstr>Slide 12</vt:lpstr>
      <vt:lpstr>Locating a Nonretail Business</vt:lpstr>
      <vt:lpstr>Slide 14</vt:lpstr>
      <vt:lpstr>Slide 15</vt:lpstr>
      <vt:lpstr>Slide 16</vt:lpstr>
      <vt:lpstr>Slide 17</vt:lpstr>
      <vt:lpstr>Select Your Site</vt:lpstr>
      <vt:lpstr>Location Type and Availability</vt:lpstr>
      <vt:lpstr>Evaluate the Location</vt:lpstr>
      <vt:lpstr>Slide 21</vt:lpstr>
      <vt:lpstr>Lesson 8.2 Obtain Space and  Design the Physical Layout  </vt:lpstr>
      <vt:lpstr>Lease or Buy Space</vt:lpstr>
      <vt:lpstr>Commercial Leases</vt:lpstr>
      <vt:lpstr>3 Types of Commercial Leases</vt:lpstr>
      <vt:lpstr>Compare Costs of Doing Business</vt:lpstr>
      <vt:lpstr>Slide 27</vt:lpstr>
      <vt:lpstr>Design the Layout of Your Business</vt:lpstr>
      <vt:lpstr>Create the Floor Plan</vt:lpstr>
      <vt:lpstr>Layout of a Retail Business</vt:lpstr>
      <vt:lpstr>Layout of a Wholesale Business</vt:lpstr>
      <vt:lpstr>Slide 32</vt:lpstr>
      <vt:lpstr>Lesson 8.3 Purchase Equipment, Supplies, and Inventory   </vt:lpstr>
      <vt:lpstr>Obtain Equipment and Supplies</vt:lpstr>
      <vt:lpstr>Slide 35</vt:lpstr>
      <vt:lpstr>Identify Suppliers</vt:lpstr>
      <vt:lpstr>Evaluate Proposals</vt:lpstr>
      <vt:lpstr>Slide 38</vt:lpstr>
      <vt:lpstr>Purchase Inventory</vt:lpstr>
      <vt:lpstr>Purchase Inventory for a Startup Business</vt:lpstr>
      <vt:lpstr>Consequences of Being  “Out of Stock”</vt:lpstr>
      <vt:lpstr>Purchase Inventory for an Ongoing Business</vt:lpstr>
      <vt:lpstr>Slide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</dc:title>
  <dc:creator> </dc:creator>
  <cp:lastModifiedBy>jsundlin</cp:lastModifiedBy>
  <cp:revision>844</cp:revision>
  <dcterms:created xsi:type="dcterms:W3CDTF">2005-03-02T01:31:49Z</dcterms:created>
  <dcterms:modified xsi:type="dcterms:W3CDTF">2013-05-08T17:54:19Z</dcterms:modified>
</cp:coreProperties>
</file>